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977" r:id="rId2"/>
    <p:sldId id="869" r:id="rId3"/>
    <p:sldId id="870" r:id="rId4"/>
    <p:sldId id="992" r:id="rId5"/>
    <p:sldId id="873" r:id="rId6"/>
    <p:sldId id="984" r:id="rId7"/>
    <p:sldId id="985" r:id="rId8"/>
    <p:sldId id="895" r:id="rId9"/>
    <p:sldId id="986" r:id="rId10"/>
    <p:sldId id="999" r:id="rId11"/>
    <p:sldId id="989" r:id="rId12"/>
    <p:sldId id="991" r:id="rId13"/>
    <p:sldId id="987" r:id="rId14"/>
    <p:sldId id="898" r:id="rId15"/>
    <p:sldId id="899" r:id="rId16"/>
    <p:sldId id="995" r:id="rId17"/>
    <p:sldId id="990" r:id="rId18"/>
    <p:sldId id="902" r:id="rId19"/>
    <p:sldId id="903" r:id="rId20"/>
    <p:sldId id="1003" r:id="rId21"/>
    <p:sldId id="904" r:id="rId22"/>
    <p:sldId id="996" r:id="rId23"/>
    <p:sldId id="1011" r:id="rId24"/>
    <p:sldId id="997" r:id="rId25"/>
    <p:sldId id="907" r:id="rId26"/>
    <p:sldId id="908" r:id="rId27"/>
    <p:sldId id="909" r:id="rId28"/>
    <p:sldId id="910" r:id="rId29"/>
    <p:sldId id="1012" r:id="rId30"/>
    <p:sldId id="993" r:id="rId31"/>
    <p:sldId id="1000" r:id="rId32"/>
    <p:sldId id="1001" r:id="rId33"/>
    <p:sldId id="1002" r:id="rId34"/>
    <p:sldId id="914" r:id="rId35"/>
    <p:sldId id="994" r:id="rId36"/>
    <p:sldId id="1004" r:id="rId37"/>
    <p:sldId id="1005" r:id="rId38"/>
    <p:sldId id="917" r:id="rId39"/>
    <p:sldId id="1006" r:id="rId40"/>
    <p:sldId id="919" r:id="rId41"/>
    <p:sldId id="920" r:id="rId42"/>
    <p:sldId id="1007" r:id="rId43"/>
    <p:sldId id="1009" r:id="rId44"/>
    <p:sldId id="921" r:id="rId45"/>
    <p:sldId id="922" r:id="rId46"/>
    <p:sldId id="946" r:id="rId47"/>
    <p:sldId id="923" r:id="rId48"/>
    <p:sldId id="924" r:id="rId49"/>
    <p:sldId id="1008" r:id="rId50"/>
    <p:sldId id="926" r:id="rId51"/>
    <p:sldId id="927" r:id="rId52"/>
    <p:sldId id="998" r:id="rId53"/>
    <p:sldId id="1010" r:id="rId54"/>
    <p:sldId id="930" r:id="rId55"/>
    <p:sldId id="835" r:id="rId5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97" autoAdjust="0"/>
    <p:restoredTop sz="75202" autoAdjust="0"/>
  </p:normalViewPr>
  <p:slideViewPr>
    <p:cSldViewPr>
      <p:cViewPr>
        <p:scale>
          <a:sx n="100" d="100"/>
          <a:sy n="100" d="100"/>
        </p:scale>
        <p:origin x="232" y="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handoutMaster" Target="handoutMasters/handoutMaster1.xml"/><Relationship Id="rId59" Type="http://schemas.openxmlformats.org/officeDocument/2006/relationships/presProps" Target="pres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viewProps" Target="viewProps.xml"/><Relationship Id="rId61" Type="http://schemas.openxmlformats.org/officeDocument/2006/relationships/theme" Target="theme/theme1.xml"/><Relationship Id="rId6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863251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8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33623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753637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9372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2: MapReduce Algorithm Design (2/2)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12, 2017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/bigdata-2017w/</a:t>
            </a:r>
          </a:p>
        </p:txBody>
      </p:sp>
    </p:spTree>
    <p:extLst>
      <p:ext uri="{BB962C8B-B14F-4D97-AF65-F5344CB8AC3E}">
        <p14:creationId xmlns:p14="http://schemas.microsoft.com/office/powerpoint/2010/main" val="3146919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1"/>
          <p:cNvSpPr>
            <a:spLocks noChangeArrowheads="1"/>
          </p:cNvSpPr>
          <p:nvPr/>
        </p:nvSpPr>
        <p:spPr bwMode="auto">
          <a:xfrm>
            <a:off x="1371600" y="28717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5" name="TextBox 2"/>
          <p:cNvSpPr txBox="1">
            <a:spLocks noChangeArrowheads="1"/>
          </p:cNvSpPr>
          <p:nvPr/>
        </p:nvSpPr>
        <p:spPr bwMode="auto">
          <a:xfrm>
            <a:off x="1384300" y="28479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</a:rPr>
              <a:t>split 0</a:t>
            </a:r>
          </a:p>
        </p:txBody>
      </p:sp>
      <p:sp>
        <p:nvSpPr>
          <p:cNvPr id="28676" name="Rectangle 6"/>
          <p:cNvSpPr>
            <a:spLocks noChangeArrowheads="1"/>
          </p:cNvSpPr>
          <p:nvPr/>
        </p:nvSpPr>
        <p:spPr bwMode="auto">
          <a:xfrm>
            <a:off x="1371600" y="31003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7" name="TextBox 7"/>
          <p:cNvSpPr txBox="1">
            <a:spLocks noChangeArrowheads="1"/>
          </p:cNvSpPr>
          <p:nvPr/>
        </p:nvSpPr>
        <p:spPr bwMode="auto">
          <a:xfrm>
            <a:off x="1384300" y="30765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1</a:t>
            </a:r>
          </a:p>
        </p:txBody>
      </p:sp>
      <p:sp>
        <p:nvSpPr>
          <p:cNvPr id="28678" name="Rectangle 9"/>
          <p:cNvSpPr>
            <a:spLocks noChangeArrowheads="1"/>
          </p:cNvSpPr>
          <p:nvPr/>
        </p:nvSpPr>
        <p:spPr bwMode="auto">
          <a:xfrm>
            <a:off x="1371600" y="33289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79" name="TextBox 10"/>
          <p:cNvSpPr txBox="1">
            <a:spLocks noChangeArrowheads="1"/>
          </p:cNvSpPr>
          <p:nvPr/>
        </p:nvSpPr>
        <p:spPr bwMode="auto">
          <a:xfrm>
            <a:off x="1384300" y="33051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2</a:t>
            </a:r>
          </a:p>
        </p:txBody>
      </p:sp>
      <p:sp>
        <p:nvSpPr>
          <p:cNvPr id="28680" name="Rectangle 12"/>
          <p:cNvSpPr>
            <a:spLocks noChangeArrowheads="1"/>
          </p:cNvSpPr>
          <p:nvPr/>
        </p:nvSpPr>
        <p:spPr bwMode="auto">
          <a:xfrm>
            <a:off x="1371600" y="35575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1" name="TextBox 13"/>
          <p:cNvSpPr txBox="1">
            <a:spLocks noChangeArrowheads="1"/>
          </p:cNvSpPr>
          <p:nvPr/>
        </p:nvSpPr>
        <p:spPr bwMode="auto">
          <a:xfrm>
            <a:off x="1384300" y="35337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3</a:t>
            </a:r>
          </a:p>
        </p:txBody>
      </p:sp>
      <p:sp>
        <p:nvSpPr>
          <p:cNvPr id="28682" name="Rectangle 15"/>
          <p:cNvSpPr>
            <a:spLocks noChangeArrowheads="1"/>
          </p:cNvSpPr>
          <p:nvPr/>
        </p:nvSpPr>
        <p:spPr bwMode="auto">
          <a:xfrm>
            <a:off x="1371600" y="3786188"/>
            <a:ext cx="609600" cy="2286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3" name="TextBox 16"/>
          <p:cNvSpPr txBox="1">
            <a:spLocks noChangeArrowheads="1"/>
          </p:cNvSpPr>
          <p:nvPr/>
        </p:nvSpPr>
        <p:spPr bwMode="auto">
          <a:xfrm>
            <a:off x="1384300" y="3762375"/>
            <a:ext cx="584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split 4</a:t>
            </a:r>
          </a:p>
        </p:txBody>
      </p:sp>
      <p:sp>
        <p:nvSpPr>
          <p:cNvPr id="28684" name="Oval 18"/>
          <p:cNvSpPr>
            <a:spLocks noChangeArrowheads="1"/>
          </p:cNvSpPr>
          <p:nvPr/>
        </p:nvSpPr>
        <p:spPr bwMode="auto">
          <a:xfrm>
            <a:off x="2514600" y="25146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5" name="TextBox 19"/>
          <p:cNvSpPr txBox="1">
            <a:spLocks noChangeArrowheads="1"/>
          </p:cNvSpPr>
          <p:nvPr/>
        </p:nvSpPr>
        <p:spPr bwMode="auto">
          <a:xfrm>
            <a:off x="2611438" y="26050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6" name="Oval 21"/>
          <p:cNvSpPr>
            <a:spLocks noChangeArrowheads="1"/>
          </p:cNvSpPr>
          <p:nvPr/>
        </p:nvSpPr>
        <p:spPr bwMode="auto">
          <a:xfrm>
            <a:off x="2514600" y="33528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7" name="TextBox 22"/>
          <p:cNvSpPr txBox="1">
            <a:spLocks noChangeArrowheads="1"/>
          </p:cNvSpPr>
          <p:nvPr/>
        </p:nvSpPr>
        <p:spPr bwMode="auto">
          <a:xfrm>
            <a:off x="2611438" y="34432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88" name="Oval 24"/>
          <p:cNvSpPr>
            <a:spLocks noChangeArrowheads="1"/>
          </p:cNvSpPr>
          <p:nvPr/>
        </p:nvSpPr>
        <p:spPr bwMode="auto">
          <a:xfrm>
            <a:off x="2514600" y="41910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89" name="TextBox 25"/>
          <p:cNvSpPr txBox="1">
            <a:spLocks noChangeArrowheads="1"/>
          </p:cNvSpPr>
          <p:nvPr/>
        </p:nvSpPr>
        <p:spPr bwMode="auto">
          <a:xfrm>
            <a:off x="2611438" y="4281488"/>
            <a:ext cx="644525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0" name="Oval 27"/>
          <p:cNvSpPr>
            <a:spLocks noChangeArrowheads="1"/>
          </p:cNvSpPr>
          <p:nvPr/>
        </p:nvSpPr>
        <p:spPr bwMode="auto">
          <a:xfrm>
            <a:off x="5791200" y="2973388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1" name="TextBox 28"/>
          <p:cNvSpPr txBox="1">
            <a:spLocks noChangeArrowheads="1"/>
          </p:cNvSpPr>
          <p:nvPr/>
        </p:nvSpPr>
        <p:spPr bwMode="auto">
          <a:xfrm>
            <a:off x="5888038" y="3063875"/>
            <a:ext cx="644525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2" name="Oval 30"/>
          <p:cNvSpPr>
            <a:spLocks noChangeArrowheads="1"/>
          </p:cNvSpPr>
          <p:nvPr/>
        </p:nvSpPr>
        <p:spPr bwMode="auto">
          <a:xfrm>
            <a:off x="5791200" y="3732213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3" name="TextBox 31"/>
          <p:cNvSpPr txBox="1">
            <a:spLocks noChangeArrowheads="1"/>
          </p:cNvSpPr>
          <p:nvPr/>
        </p:nvSpPr>
        <p:spPr bwMode="auto">
          <a:xfrm>
            <a:off x="5888038" y="3821113"/>
            <a:ext cx="644525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worker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4" name="Oval 33"/>
          <p:cNvSpPr>
            <a:spLocks noChangeArrowheads="1"/>
          </p:cNvSpPr>
          <p:nvPr/>
        </p:nvSpPr>
        <p:spPr bwMode="auto">
          <a:xfrm>
            <a:off x="4191000" y="1676400"/>
            <a:ext cx="838200" cy="4572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5" name="TextBox 34"/>
          <p:cNvSpPr txBox="1">
            <a:spLocks noChangeArrowheads="1"/>
          </p:cNvSpPr>
          <p:nvPr/>
        </p:nvSpPr>
        <p:spPr bwMode="auto">
          <a:xfrm>
            <a:off x="4287838" y="1766888"/>
            <a:ext cx="65405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>
                <a:solidFill>
                  <a:schemeClr val="bg1"/>
                </a:solidFill>
              </a:rPr>
              <a:t>Master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6" name="Oval 36"/>
          <p:cNvSpPr>
            <a:spLocks noChangeArrowheads="1"/>
          </p:cNvSpPr>
          <p:nvPr/>
        </p:nvSpPr>
        <p:spPr bwMode="auto">
          <a:xfrm>
            <a:off x="4114800" y="685800"/>
            <a:ext cx="990600" cy="609600"/>
          </a:xfrm>
          <a:prstGeom prst="ellipse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7" name="TextBox 37"/>
          <p:cNvSpPr txBox="1">
            <a:spLocks noChangeArrowheads="1"/>
          </p:cNvSpPr>
          <p:nvPr/>
        </p:nvSpPr>
        <p:spPr bwMode="auto">
          <a:xfrm>
            <a:off x="4224338" y="760413"/>
            <a:ext cx="771525" cy="460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User</a:t>
            </a:r>
            <a:br>
              <a:rPr lang="en-US" sz="1200" b="0">
                <a:solidFill>
                  <a:schemeClr val="bg1"/>
                </a:solidFill>
              </a:rPr>
            </a:br>
            <a:r>
              <a:rPr lang="en-US" sz="1200" b="0">
                <a:solidFill>
                  <a:schemeClr val="bg1"/>
                </a:solidFill>
              </a:rPr>
              <a:t>Program</a:t>
            </a:r>
            <a:endParaRPr lang="en-US" b="0">
              <a:solidFill>
                <a:schemeClr val="bg1"/>
              </a:solidFill>
            </a:endParaRPr>
          </a:p>
        </p:txBody>
      </p:sp>
      <p:sp>
        <p:nvSpPr>
          <p:cNvPr id="28698" name="Rectangle 39"/>
          <p:cNvSpPr>
            <a:spLocks noChangeArrowheads="1"/>
          </p:cNvSpPr>
          <p:nvPr/>
        </p:nvSpPr>
        <p:spPr bwMode="auto">
          <a:xfrm>
            <a:off x="7315200" y="2986088"/>
            <a:ext cx="609600" cy="433387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699" name="TextBox 40"/>
          <p:cNvSpPr txBox="1">
            <a:spLocks noChangeArrowheads="1"/>
          </p:cNvSpPr>
          <p:nvPr/>
        </p:nvSpPr>
        <p:spPr bwMode="auto">
          <a:xfrm>
            <a:off x="7313613" y="2971800"/>
            <a:ext cx="611187" cy="461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 dirty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 dirty="0">
                <a:solidFill>
                  <a:schemeClr val="bg1"/>
                </a:solidFill>
              </a:rPr>
              <a:t>file 0</a:t>
            </a:r>
          </a:p>
        </p:txBody>
      </p:sp>
      <p:sp>
        <p:nvSpPr>
          <p:cNvPr id="28700" name="Rectangle 44"/>
          <p:cNvSpPr>
            <a:spLocks noChangeArrowheads="1"/>
          </p:cNvSpPr>
          <p:nvPr/>
        </p:nvSpPr>
        <p:spPr bwMode="auto">
          <a:xfrm>
            <a:off x="7315200" y="3743325"/>
            <a:ext cx="609600" cy="433388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1" name="TextBox 45"/>
          <p:cNvSpPr txBox="1">
            <a:spLocks noChangeArrowheads="1"/>
          </p:cNvSpPr>
          <p:nvPr/>
        </p:nvSpPr>
        <p:spPr bwMode="auto">
          <a:xfrm>
            <a:off x="7315200" y="3729038"/>
            <a:ext cx="611188" cy="461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200" b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200" b="0">
                <a:solidFill>
                  <a:schemeClr val="bg1"/>
                </a:solidFill>
              </a:rPr>
              <a:t>file 1</a:t>
            </a:r>
          </a:p>
        </p:txBody>
      </p:sp>
      <p:sp>
        <p:nvSpPr>
          <p:cNvPr id="28702" name="Rectangle 46"/>
          <p:cNvSpPr>
            <a:spLocks noChangeArrowheads="1"/>
          </p:cNvSpPr>
          <p:nvPr/>
        </p:nvSpPr>
        <p:spPr bwMode="auto">
          <a:xfrm>
            <a:off x="4419600" y="25527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3" name="Rectangle 47"/>
          <p:cNvSpPr>
            <a:spLocks noChangeArrowheads="1"/>
          </p:cNvSpPr>
          <p:nvPr/>
        </p:nvSpPr>
        <p:spPr bwMode="auto">
          <a:xfrm>
            <a:off x="4572000" y="25527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4" name="Rectangle 48"/>
          <p:cNvSpPr>
            <a:spLocks noChangeArrowheads="1"/>
          </p:cNvSpPr>
          <p:nvPr/>
        </p:nvSpPr>
        <p:spPr bwMode="auto">
          <a:xfrm>
            <a:off x="4419600" y="3390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5" name="Rectangle 49"/>
          <p:cNvSpPr>
            <a:spLocks noChangeArrowheads="1"/>
          </p:cNvSpPr>
          <p:nvPr/>
        </p:nvSpPr>
        <p:spPr bwMode="auto">
          <a:xfrm>
            <a:off x="4572000" y="33909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6" name="Rectangle 50"/>
          <p:cNvSpPr>
            <a:spLocks noChangeArrowheads="1"/>
          </p:cNvSpPr>
          <p:nvPr/>
        </p:nvSpPr>
        <p:spPr bwMode="auto">
          <a:xfrm>
            <a:off x="4419600" y="4229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sp>
        <p:nvSpPr>
          <p:cNvPr id="28707" name="Rectangle 51"/>
          <p:cNvSpPr>
            <a:spLocks noChangeArrowheads="1"/>
          </p:cNvSpPr>
          <p:nvPr/>
        </p:nvSpPr>
        <p:spPr bwMode="auto">
          <a:xfrm>
            <a:off x="4572000" y="4229100"/>
            <a:ext cx="152400" cy="381000"/>
          </a:xfrm>
          <a:prstGeom prst="rect">
            <a:avLst/>
          </a:prstGeom>
          <a:noFill/>
          <a:ln w="9525" algn="ctr">
            <a:solidFill>
              <a:schemeClr val="dk1"/>
            </a:solidFill>
            <a:round/>
            <a:headEnd/>
            <a:tailEnd/>
          </a:ln>
        </p:spPr>
        <p:txBody>
          <a:bodyPr/>
          <a:lstStyle/>
          <a:p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28708" name="Curved Connector 53"/>
          <p:cNvCxnSpPr>
            <a:cxnSpLocks noChangeShapeType="1"/>
            <a:stCxn id="28674" idx="3"/>
            <a:endCxn id="28684" idx="2"/>
          </p:cNvCxnSpPr>
          <p:nvPr/>
        </p:nvCxnSpPr>
        <p:spPr bwMode="auto">
          <a:xfrm flipV="1">
            <a:off x="1981200" y="2743200"/>
            <a:ext cx="533400" cy="242888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09" name="Curved Connector 55"/>
          <p:cNvCxnSpPr>
            <a:cxnSpLocks noChangeShapeType="1"/>
            <a:stCxn id="28677" idx="3"/>
            <a:endCxn id="28684" idx="3"/>
          </p:cNvCxnSpPr>
          <p:nvPr/>
        </p:nvCxnSpPr>
        <p:spPr bwMode="auto">
          <a:xfrm flipV="1">
            <a:off x="1968500" y="2905125"/>
            <a:ext cx="668338" cy="309563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0" name="Curved Connector 55"/>
          <p:cNvCxnSpPr>
            <a:cxnSpLocks noChangeShapeType="1"/>
            <a:stCxn id="28681" idx="3"/>
            <a:endCxn id="28688" idx="1"/>
          </p:cNvCxnSpPr>
          <p:nvPr/>
        </p:nvCxnSpPr>
        <p:spPr bwMode="auto">
          <a:xfrm>
            <a:off x="1968500" y="3671888"/>
            <a:ext cx="668338" cy="585787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1" name="Straight Arrow Connector 66"/>
          <p:cNvCxnSpPr>
            <a:cxnSpLocks noChangeShapeType="1"/>
            <a:stCxn id="28678" idx="3"/>
            <a:endCxn id="28686" idx="2"/>
          </p:cNvCxnSpPr>
          <p:nvPr/>
        </p:nvCxnSpPr>
        <p:spPr bwMode="auto">
          <a:xfrm>
            <a:off x="1981200" y="3443288"/>
            <a:ext cx="533400" cy="1381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2" name="Straight Arrow Connector 68"/>
          <p:cNvCxnSpPr>
            <a:cxnSpLocks noChangeShapeType="1"/>
            <a:stCxn id="28682" idx="3"/>
            <a:endCxn id="28686" idx="3"/>
          </p:cNvCxnSpPr>
          <p:nvPr/>
        </p:nvCxnSpPr>
        <p:spPr bwMode="auto">
          <a:xfrm flipV="1">
            <a:off x="1981200" y="3743325"/>
            <a:ext cx="655638" cy="15716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3" name="Straight Arrow Connector 72"/>
          <p:cNvCxnSpPr>
            <a:cxnSpLocks noChangeShapeType="1"/>
            <a:stCxn id="28684" idx="6"/>
            <a:endCxn id="28702" idx="1"/>
          </p:cNvCxnSpPr>
          <p:nvPr/>
        </p:nvCxnSpPr>
        <p:spPr bwMode="auto">
          <a:xfrm>
            <a:off x="3352800" y="2743200"/>
            <a:ext cx="1066800" cy="158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4" name="Straight Arrow Connector 75"/>
          <p:cNvCxnSpPr>
            <a:cxnSpLocks noChangeShapeType="1"/>
          </p:cNvCxnSpPr>
          <p:nvPr/>
        </p:nvCxnSpPr>
        <p:spPr bwMode="auto">
          <a:xfrm>
            <a:off x="3352800" y="3579813"/>
            <a:ext cx="1066800" cy="3175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5" name="Straight Arrow Connector 78"/>
          <p:cNvCxnSpPr>
            <a:cxnSpLocks noChangeShapeType="1"/>
          </p:cNvCxnSpPr>
          <p:nvPr/>
        </p:nvCxnSpPr>
        <p:spPr bwMode="auto">
          <a:xfrm>
            <a:off x="3352800" y="4418013"/>
            <a:ext cx="10668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6" name="Straight Arrow Connector 81"/>
          <p:cNvCxnSpPr>
            <a:cxnSpLocks noChangeShapeType="1"/>
            <a:stCxn id="28690" idx="6"/>
            <a:endCxn id="28699" idx="1"/>
          </p:cNvCxnSpPr>
          <p:nvPr/>
        </p:nvCxnSpPr>
        <p:spPr bwMode="auto">
          <a:xfrm>
            <a:off x="6629400" y="3201988"/>
            <a:ext cx="684213" cy="0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7" name="Straight Arrow Connector 84"/>
          <p:cNvCxnSpPr>
            <a:cxnSpLocks noChangeShapeType="1"/>
            <a:stCxn id="28692" idx="6"/>
            <a:endCxn id="28701" idx="1"/>
          </p:cNvCxnSpPr>
          <p:nvPr/>
        </p:nvCxnSpPr>
        <p:spPr bwMode="auto">
          <a:xfrm>
            <a:off x="6629400" y="3960813"/>
            <a:ext cx="685800" cy="0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8" name="Straight Arrow Connector 90"/>
          <p:cNvCxnSpPr>
            <a:cxnSpLocks noChangeShapeType="1"/>
            <a:stCxn id="28705" idx="3"/>
            <a:endCxn id="28690" idx="2"/>
          </p:cNvCxnSpPr>
          <p:nvPr/>
        </p:nvCxnSpPr>
        <p:spPr bwMode="auto">
          <a:xfrm flipV="1">
            <a:off x="4724400" y="3201988"/>
            <a:ext cx="1066800" cy="379412"/>
          </a:xfrm>
          <a:prstGeom prst="straightConnector1">
            <a:avLst/>
          </a:prstGeom>
          <a:noFill/>
          <a:ln w="222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19" name="Straight Arrow Connector 93"/>
          <p:cNvCxnSpPr>
            <a:cxnSpLocks noChangeShapeType="1"/>
            <a:stCxn id="28705" idx="3"/>
            <a:endCxn id="28692" idx="2"/>
          </p:cNvCxnSpPr>
          <p:nvPr/>
        </p:nvCxnSpPr>
        <p:spPr bwMode="auto">
          <a:xfrm>
            <a:off x="4724400" y="3581400"/>
            <a:ext cx="1066800" cy="379413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0" name="Curved Connector 98"/>
          <p:cNvCxnSpPr>
            <a:cxnSpLocks noChangeShapeType="1"/>
            <a:stCxn id="28703" idx="3"/>
            <a:endCxn id="28690" idx="1"/>
          </p:cNvCxnSpPr>
          <p:nvPr/>
        </p:nvCxnSpPr>
        <p:spPr bwMode="auto">
          <a:xfrm>
            <a:off x="4724400" y="274320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1" name="Curved Connector 98"/>
          <p:cNvCxnSpPr>
            <a:cxnSpLocks noChangeShapeType="1"/>
          </p:cNvCxnSpPr>
          <p:nvPr/>
        </p:nvCxnSpPr>
        <p:spPr bwMode="auto">
          <a:xfrm>
            <a:off x="4724400" y="27432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2" name="Curved Connector 98"/>
          <p:cNvCxnSpPr>
            <a:cxnSpLocks noChangeShapeType="1"/>
            <a:stCxn id="28707" idx="3"/>
          </p:cNvCxnSpPr>
          <p:nvPr/>
        </p:nvCxnSpPr>
        <p:spPr bwMode="auto">
          <a:xfrm flipV="1">
            <a:off x="4724400" y="3352800"/>
            <a:ext cx="1143000" cy="1066800"/>
          </a:xfrm>
          <a:prstGeom prst="curvedConnector3">
            <a:avLst>
              <a:gd name="adj1" fmla="val 50000"/>
            </a:avLst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3" name="Curved Connector 98"/>
          <p:cNvCxnSpPr>
            <a:cxnSpLocks noChangeShapeType="1"/>
            <a:stCxn id="28707" idx="3"/>
            <a:endCxn id="28692" idx="3"/>
          </p:cNvCxnSpPr>
          <p:nvPr/>
        </p:nvCxnSpPr>
        <p:spPr bwMode="auto">
          <a:xfrm flipV="1">
            <a:off x="4724400" y="4121150"/>
            <a:ext cx="1189038" cy="298450"/>
          </a:xfrm>
          <a:prstGeom prst="curvedConnector2">
            <a:avLst/>
          </a:prstGeom>
          <a:noFill/>
          <a:ln w="9525" algn="ctr">
            <a:solidFill>
              <a:schemeClr val="dk1"/>
            </a:solidFill>
            <a:round/>
            <a:headEnd/>
            <a:tailEnd type="triangle" w="med" len="med"/>
          </a:ln>
        </p:spPr>
      </p:cxnSp>
      <p:cxnSp>
        <p:nvCxnSpPr>
          <p:cNvPr id="28725" name="Straight Arrow Connector 120"/>
          <p:cNvCxnSpPr>
            <a:cxnSpLocks noChangeShapeType="1"/>
            <a:stCxn id="28696" idx="4"/>
            <a:endCxn id="28694" idx="0"/>
          </p:cNvCxnSpPr>
          <p:nvPr/>
        </p:nvCxnSpPr>
        <p:spPr bwMode="auto">
          <a:xfrm rot="5400000">
            <a:off x="4419601" y="1485900"/>
            <a:ext cx="381000" cy="3175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7" name="Straight Arrow Connector 127"/>
          <p:cNvCxnSpPr>
            <a:cxnSpLocks noChangeShapeType="1"/>
            <a:stCxn id="28694" idx="3"/>
          </p:cNvCxnSpPr>
          <p:nvPr/>
        </p:nvCxnSpPr>
        <p:spPr bwMode="auto">
          <a:xfrm rot="5400000">
            <a:off x="3532981" y="1886744"/>
            <a:ext cx="600075" cy="960438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cxnSp>
        <p:nvCxnSpPr>
          <p:cNvPr id="28728" name="Straight Arrow Connector 133"/>
          <p:cNvCxnSpPr>
            <a:cxnSpLocks noChangeShapeType="1"/>
            <a:stCxn id="28694" idx="5"/>
          </p:cNvCxnSpPr>
          <p:nvPr/>
        </p:nvCxnSpPr>
        <p:spPr bwMode="auto">
          <a:xfrm rot="16200000" flipH="1">
            <a:off x="5010944" y="1962944"/>
            <a:ext cx="904875" cy="1112837"/>
          </a:xfrm>
          <a:prstGeom prst="straightConnector1">
            <a:avLst/>
          </a:prstGeom>
          <a:noFill/>
          <a:ln w="9525" algn="ctr">
            <a:solidFill>
              <a:schemeClr val="dk1"/>
            </a:solidFill>
            <a:prstDash val="dash"/>
            <a:round/>
            <a:headEnd/>
            <a:tailEnd type="triangle" w="med" len="med"/>
          </a:ln>
        </p:spPr>
      </p:cxnSp>
      <p:sp>
        <p:nvSpPr>
          <p:cNvPr id="28730" name="TextBox 137"/>
          <p:cNvSpPr txBox="1">
            <a:spLocks noChangeArrowheads="1"/>
          </p:cNvSpPr>
          <p:nvPr/>
        </p:nvSpPr>
        <p:spPr bwMode="auto">
          <a:xfrm>
            <a:off x="4572000" y="1295400"/>
            <a:ext cx="809837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(1) </a:t>
            </a:r>
            <a:r>
              <a:rPr lang="en-US" sz="1100" b="0" dirty="0" smtClean="0">
                <a:solidFill>
                  <a:srgbClr val="FF0000"/>
                </a:solidFill>
              </a:rPr>
              <a:t>submit</a:t>
            </a:r>
            <a:endParaRPr lang="en-US" sz="1100" b="0" dirty="0">
              <a:solidFill>
                <a:srgbClr val="FF0000"/>
              </a:solidFill>
            </a:endParaRPr>
          </a:p>
        </p:txBody>
      </p:sp>
      <p:sp>
        <p:nvSpPr>
          <p:cNvPr id="28732" name="TextBox 139"/>
          <p:cNvSpPr txBox="1">
            <a:spLocks noChangeArrowheads="1"/>
          </p:cNvSpPr>
          <p:nvPr/>
        </p:nvSpPr>
        <p:spPr bwMode="auto">
          <a:xfrm>
            <a:off x="3352800" y="2176463"/>
            <a:ext cx="1273105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map</a:t>
            </a:r>
          </a:p>
        </p:txBody>
      </p:sp>
      <p:sp>
        <p:nvSpPr>
          <p:cNvPr id="28733" name="TextBox 140"/>
          <p:cNvSpPr txBox="1">
            <a:spLocks noChangeArrowheads="1"/>
          </p:cNvSpPr>
          <p:nvPr/>
        </p:nvSpPr>
        <p:spPr bwMode="auto">
          <a:xfrm>
            <a:off x="4742000" y="2176790"/>
            <a:ext cx="1430200" cy="2616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(2) </a:t>
            </a:r>
            <a:r>
              <a:rPr lang="en-US" sz="1100" b="0" dirty="0" smtClean="0">
                <a:solidFill>
                  <a:srgbClr val="FF0000"/>
                </a:solidFill>
              </a:rPr>
              <a:t>schedule </a:t>
            </a:r>
            <a:r>
              <a:rPr lang="en-US" sz="1100" b="0" dirty="0">
                <a:solidFill>
                  <a:srgbClr val="FF0000"/>
                </a:solidFill>
              </a:rPr>
              <a:t>reduce</a:t>
            </a:r>
          </a:p>
        </p:txBody>
      </p:sp>
      <p:sp>
        <p:nvSpPr>
          <p:cNvPr id="28734" name="TextBox 141"/>
          <p:cNvSpPr txBox="1">
            <a:spLocks noChangeArrowheads="1"/>
          </p:cNvSpPr>
          <p:nvPr/>
        </p:nvSpPr>
        <p:spPr bwMode="auto">
          <a:xfrm>
            <a:off x="1990725" y="3200400"/>
            <a:ext cx="67627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(3) read</a:t>
            </a:r>
          </a:p>
        </p:txBody>
      </p:sp>
      <p:sp>
        <p:nvSpPr>
          <p:cNvPr id="28735" name="TextBox 142"/>
          <p:cNvSpPr txBox="1">
            <a:spLocks noChangeArrowheads="1"/>
          </p:cNvSpPr>
          <p:nvPr/>
        </p:nvSpPr>
        <p:spPr bwMode="auto">
          <a:xfrm>
            <a:off x="3352800" y="3319463"/>
            <a:ext cx="10223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 dirty="0">
                <a:solidFill>
                  <a:srgbClr val="FF0000"/>
                </a:solidFill>
              </a:rPr>
              <a:t>(4) local write</a:t>
            </a:r>
          </a:p>
        </p:txBody>
      </p:sp>
      <p:sp>
        <p:nvSpPr>
          <p:cNvPr id="28736" name="TextBox 143"/>
          <p:cNvSpPr txBox="1">
            <a:spLocks noChangeArrowheads="1"/>
          </p:cNvSpPr>
          <p:nvPr/>
        </p:nvSpPr>
        <p:spPr bwMode="auto">
          <a:xfrm>
            <a:off x="4562475" y="3048000"/>
            <a:ext cx="1152525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(5) remote read</a:t>
            </a:r>
          </a:p>
        </p:txBody>
      </p:sp>
      <p:sp>
        <p:nvSpPr>
          <p:cNvPr id="28737" name="TextBox 144"/>
          <p:cNvSpPr txBox="1">
            <a:spLocks noChangeArrowheads="1"/>
          </p:cNvSpPr>
          <p:nvPr/>
        </p:nvSpPr>
        <p:spPr bwMode="auto">
          <a:xfrm>
            <a:off x="6623050" y="2938463"/>
            <a:ext cx="692150" cy="2619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100" b="0">
                <a:solidFill>
                  <a:srgbClr val="FF0000"/>
                </a:solidFill>
              </a:rPr>
              <a:t>(6) write</a:t>
            </a:r>
          </a:p>
        </p:txBody>
      </p:sp>
      <p:sp>
        <p:nvSpPr>
          <p:cNvPr id="28738" name="TextBox 145"/>
          <p:cNvSpPr txBox="1">
            <a:spLocks noChangeArrowheads="1"/>
          </p:cNvSpPr>
          <p:nvPr/>
        </p:nvSpPr>
        <p:spPr bwMode="auto">
          <a:xfrm>
            <a:off x="1390851" y="4810125"/>
            <a:ext cx="58221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 b="0" dirty="0">
                <a:solidFill>
                  <a:schemeClr val="bg1"/>
                </a:solidFill>
              </a:rPr>
              <a:t>Input</a:t>
            </a:r>
          </a:p>
          <a:p>
            <a:pPr algn="ctr"/>
            <a:r>
              <a:rPr lang="en-US" sz="1400" b="0" dirty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39" name="TextBox 146"/>
          <p:cNvSpPr txBox="1">
            <a:spLocks noChangeArrowheads="1"/>
          </p:cNvSpPr>
          <p:nvPr/>
        </p:nvSpPr>
        <p:spPr bwMode="auto">
          <a:xfrm>
            <a:off x="2632636" y="4810125"/>
            <a:ext cx="671979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 b="0">
                <a:solidFill>
                  <a:schemeClr val="bg1"/>
                </a:solidFill>
              </a:rPr>
              <a:t>Map</a:t>
            </a:r>
          </a:p>
          <a:p>
            <a:pPr algn="ctr"/>
            <a:r>
              <a:rPr lang="en-US" sz="1400" b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0" name="TextBox 147"/>
          <p:cNvSpPr txBox="1">
            <a:spLocks noChangeArrowheads="1"/>
          </p:cNvSpPr>
          <p:nvPr/>
        </p:nvSpPr>
        <p:spPr bwMode="auto">
          <a:xfrm>
            <a:off x="3808710" y="4810125"/>
            <a:ext cx="1547218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 b="0">
                <a:solidFill>
                  <a:schemeClr val="bg1"/>
                </a:solidFill>
              </a:rPr>
              <a:t>Intermediate files</a:t>
            </a:r>
          </a:p>
          <a:p>
            <a:pPr algn="ctr"/>
            <a:r>
              <a:rPr lang="en-US" sz="1400" b="0">
                <a:solidFill>
                  <a:schemeClr val="bg1"/>
                </a:solidFill>
              </a:rPr>
              <a:t>(on local disk)</a:t>
            </a:r>
          </a:p>
        </p:txBody>
      </p:sp>
      <p:sp>
        <p:nvSpPr>
          <p:cNvPr id="28741" name="TextBox 148"/>
          <p:cNvSpPr txBox="1">
            <a:spLocks noChangeArrowheads="1"/>
          </p:cNvSpPr>
          <p:nvPr/>
        </p:nvSpPr>
        <p:spPr bwMode="auto">
          <a:xfrm>
            <a:off x="5934075" y="4810125"/>
            <a:ext cx="831850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 b="0">
                <a:solidFill>
                  <a:schemeClr val="bg1"/>
                </a:solidFill>
              </a:rPr>
              <a:t>Reduce</a:t>
            </a:r>
          </a:p>
          <a:p>
            <a:pPr algn="ctr"/>
            <a:r>
              <a:rPr lang="en-US" sz="1400" b="0">
                <a:solidFill>
                  <a:schemeClr val="bg1"/>
                </a:solidFill>
              </a:rPr>
              <a:t>phase</a:t>
            </a:r>
          </a:p>
        </p:txBody>
      </p:sp>
      <p:sp>
        <p:nvSpPr>
          <p:cNvPr id="28742" name="TextBox 149"/>
          <p:cNvSpPr txBox="1">
            <a:spLocks noChangeArrowheads="1"/>
          </p:cNvSpPr>
          <p:nvPr/>
        </p:nvSpPr>
        <p:spPr bwMode="auto">
          <a:xfrm>
            <a:off x="7339333" y="4810125"/>
            <a:ext cx="721671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1400" b="0">
                <a:solidFill>
                  <a:schemeClr val="bg1"/>
                </a:solidFill>
              </a:rPr>
              <a:t>Output</a:t>
            </a:r>
          </a:p>
          <a:p>
            <a:pPr algn="ctr"/>
            <a:r>
              <a:rPr lang="en-US" sz="1400" b="0">
                <a:solidFill>
                  <a:schemeClr val="bg1"/>
                </a:solidFill>
              </a:rPr>
              <a:t>files</a:t>
            </a:r>
          </a:p>
        </p:txBody>
      </p:sp>
      <p:sp>
        <p:nvSpPr>
          <p:cNvPr id="28743" name="TextBox 2"/>
          <p:cNvSpPr txBox="1">
            <a:spLocks noChangeArrowheads="1"/>
          </p:cNvSpPr>
          <p:nvPr/>
        </p:nvSpPr>
        <p:spPr bwMode="auto">
          <a:xfrm>
            <a:off x="0" y="6611938"/>
            <a:ext cx="3124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Adapted </a:t>
            </a:r>
            <a:r>
              <a:rPr lang="en-US" sz="1000" b="0" dirty="0">
                <a:solidFill>
                  <a:schemeClr val="bg1"/>
                </a:solidFill>
              </a:rPr>
              <a:t>from </a:t>
            </a:r>
            <a:r>
              <a:rPr lang="en-US" sz="1000" b="0" dirty="0" smtClean="0">
                <a:solidFill>
                  <a:schemeClr val="bg1"/>
                </a:solidFill>
              </a:rPr>
              <a:t>(Dean </a:t>
            </a:r>
            <a:r>
              <a:rPr lang="en-US" sz="1000" b="0" dirty="0">
                <a:solidFill>
                  <a:schemeClr val="bg1"/>
                </a:solidFill>
              </a:rPr>
              <a:t>and </a:t>
            </a:r>
            <a:r>
              <a:rPr lang="en-US" sz="1000" b="0" dirty="0" err="1" smtClean="0">
                <a:solidFill>
                  <a:schemeClr val="bg1"/>
                </a:solidFill>
              </a:rPr>
              <a:t>Ghemawat</a:t>
            </a:r>
            <a:r>
              <a:rPr lang="en-US" sz="1000" b="0" dirty="0" smtClean="0">
                <a:solidFill>
                  <a:schemeClr val="bg1"/>
                </a:solidFill>
              </a:rPr>
              <a:t>, OSDI </a:t>
            </a:r>
            <a:r>
              <a:rPr lang="en-US" sz="1000" b="0" dirty="0">
                <a:solidFill>
                  <a:schemeClr val="bg1"/>
                </a:solidFill>
              </a:rPr>
              <a:t>2004)</a:t>
            </a:r>
          </a:p>
        </p:txBody>
      </p:sp>
    </p:spTree>
    <p:extLst>
      <p:ext uri="{BB962C8B-B14F-4D97-AF65-F5344CB8AC3E}">
        <p14:creationId xmlns:p14="http://schemas.microsoft.com/office/powerpoint/2010/main" val="1118825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But</a:t>
            </a:r>
            <a:r>
              <a:rPr lang="mr-IN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428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You have limited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control over data and execution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flow!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809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algorithms must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be expressed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m, r, c, 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72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don’t know: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53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Where mappers and reducers run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a mapper or reducer begins or finishes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input a particular mapper is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intermediate key a particular reducer is processing</a:t>
            </a:r>
          </a:p>
        </p:txBody>
      </p:sp>
    </p:spTree>
    <p:extLst>
      <p:ext uri="{BB962C8B-B14F-4D97-AF65-F5344CB8AC3E}">
        <p14:creationId xmlns:p14="http://schemas.microsoft.com/office/powerpoint/2010/main" val="35712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 custom sort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40925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</a:t>
              </a:r>
              <a:r>
                <a:rPr lang="en-US" sz="2000" b="0" kern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start </a:t>
              </a: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9880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066800" y="19050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3284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9050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close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9345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7338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95800" y="43682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5704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3528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32004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3528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51816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50292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51816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7432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7432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</a:t>
            </a:r>
          </a:p>
        </p:txBody>
      </p:sp>
    </p:spTree>
    <p:extLst>
      <p:ext uri="{BB962C8B-B14F-4D97-AF65-F5344CB8AC3E}">
        <p14:creationId xmlns:p14="http://schemas.microsoft.com/office/powerpoint/2010/main" val="30261482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Scalable Hadoop Algorithms: Themes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30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object creation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6402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(Relatively) costly operation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buffering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Limited heap size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for small datasets, but won’t scale!</a:t>
            </a:r>
          </a:p>
        </p:txBody>
      </p:sp>
    </p:spTree>
    <p:extLst>
      <p:ext uri="{BB962C8B-B14F-4D97-AF65-F5344CB8AC3E}">
        <p14:creationId xmlns:p14="http://schemas.microsoft.com/office/powerpoint/2010/main" val="11276389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Importance of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Ideal scaling characteristics: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data, twice the running time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resources, half the running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can’t we achieve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Synchronization requires communication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Communication kills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Thus… avoid communication!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 intermediate data via local aggregation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Combiners can help</a:t>
            </a:r>
          </a:p>
        </p:txBody>
      </p:sp>
    </p:spTree>
    <p:extLst>
      <p:ext uri="{BB962C8B-B14F-4D97-AF65-F5344CB8AC3E}">
        <p14:creationId xmlns:p14="http://schemas.microsoft.com/office/powerpoint/2010/main" val="10579326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752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514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8194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5029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352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362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971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5527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4569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4203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2679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9624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4765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3718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6385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61722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30099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2385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4671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50716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2867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2578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21336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8288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4765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7813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8956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9624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590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Shuffle and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49621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44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(word,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values)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Count: Mapper Histogram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44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counts(word)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((k, v) &lt;- counts)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(k, v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 (on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Altiscale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0855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  <p:bldP spid="12" grpId="0"/>
      <p:bldP spid="13" grpId="0"/>
      <p:bldP spid="15" grpId="0"/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44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counts(word)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((k, v) &lt;- counts)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(k, v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748424" y="2869298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Count: Preserving State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Design Pattern for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“In-mapper combining”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Fold the functionality of the combiner into the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mapper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by preserving state across multiple map calls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B05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Speed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Why is this faster than actual combiners?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Explicit memory management required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Potential for order-dependent bugs</a:t>
            </a:r>
          </a:p>
        </p:txBody>
      </p:sp>
    </p:spTree>
    <p:extLst>
      <p:ext uri="{BB962C8B-B14F-4D97-AF65-F5344CB8AC3E}">
        <p14:creationId xmlns:p14="http://schemas.microsoft.com/office/powerpoint/2010/main" val="17696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 (on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Altiscale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478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IMC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~80s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150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5.5m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0029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Combiner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Combiners and reducers share same method signature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Sometimes, reducers can serve as combiners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Often, not…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Remember: combiner are optional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Should not affect algorithm correctness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May be run 0, 1, or multiple times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find average of integers associated with the same key</a:t>
            </a:r>
          </a:p>
        </p:txBody>
      </p:sp>
    </p:spTree>
    <p:extLst>
      <p:ext uri="{BB962C8B-B14F-4D97-AF65-F5344CB8AC3E}">
        <p14:creationId xmlns:p14="http://schemas.microsoft.com/office/powerpoint/2010/main" val="1915815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" y="60960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1352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value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304800" y="1272600"/>
            <a:ext cx="86868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86400" y="6019800"/>
            <a:ext cx="31710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272600"/>
            <a:ext cx="86868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934200" y="6019800"/>
            <a:ext cx="957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929348"/>
            <a:ext cx="86868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sums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sums(key)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counts(key)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cleanup(context: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(key &lt;- counts)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(sums(key), counts(key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81600" y="6019800"/>
            <a:ext cx="36551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</a:t>
            </a: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combiners still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V1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V3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200m integers across three char keys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44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V4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70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670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670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~60s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482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482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82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384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Java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19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Scala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0900" y="486298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~70s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67400" y="4338935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(default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67400" y="486298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(optimized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25852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</a:t>
              </a:r>
              <a:r>
                <a:rPr lang="en-US" sz="2000" b="0" kern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start </a:t>
              </a: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7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 Design: Running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 = N x N matrix (N = vocabulary size)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: number of times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co-occur in some context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(for concreteness, let’s say context =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sentence)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98746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Distributional profiles as a way of measuring semantic distance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Semantic distance useful for many language processing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tasks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Applications in lots of other domains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7533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Large Counting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78165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  <a:b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= specific instance of a large counting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4365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event space (number of terms)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number of observations (the collection itself)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Goal: keep track of interesting statistics about the events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864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approach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Mappers generate partial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Reducers aggregate partial counts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5786735"/>
            <a:ext cx="91439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725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First Try: “Pairs”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all pairs, emit (a, b) → count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sum up counts associated with these pairs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 combiners!</a:t>
            </a:r>
          </a:p>
        </p:txBody>
      </p:sp>
    </p:spTree>
    <p:extLst>
      <p:ext uri="{BB962C8B-B14F-4D97-AF65-F5344CB8AC3E}">
        <p14:creationId xmlns:p14="http://schemas.microsoft.com/office/powerpoint/2010/main" val="1593647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1600200"/>
            <a:ext cx="86868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((u, v),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Pair,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value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2867561"/>
            <a:ext cx="8686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Partitioner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getPartition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(key: Pair,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return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key.left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%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" y="10668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One more thing</a:t>
            </a:r>
            <a:r>
              <a:rPr kumimoji="0" lang="mr-I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…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62584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“Pairs”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implement, easy to understand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pairs to sort and shuffle around (upper bound?)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7483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Try: “Stripes”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295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group together pairs into an associative array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729335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term, emit a → { b: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c: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c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d: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}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2286000" y="1752600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886200" y="22860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643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perform element-wise sum of associative arrays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90800" y="5172075"/>
            <a:ext cx="3886200" cy="923925"/>
            <a:chOff x="1447800" y="4953000"/>
            <a:chExt cx="3886200" cy="923925"/>
          </a:xfrm>
        </p:grpSpPr>
        <p:sp>
          <p:nvSpPr>
            <p:cNvPr id="15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16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7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 rot="21222192">
            <a:off x="4117426" y="5827805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8280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8" grpId="0"/>
      <p:bldP spid="9" grpId="0"/>
      <p:bldP spid="12" grpId="0"/>
      <p:bldP spid="1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1442621"/>
            <a:ext cx="86868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map(v)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(u,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4343400" y="31242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30700" y="5175666"/>
            <a:ext cx="3886200" cy="923925"/>
            <a:chOff x="1447800" y="4953000"/>
            <a:chExt cx="3886200" cy="923925"/>
          </a:xfrm>
        </p:grpSpPr>
        <p:sp>
          <p:nvSpPr>
            <p:cNvPr id="8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9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“Stripes”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Far less sorting and shuffling of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make better use of combiners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difficult to implement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Underlying object more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heavyweight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Overhead associated with data structure manipulations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13450648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Perfect </a:t>
            </a:r>
            <a:r>
              <a:rPr lang="en-US" sz="36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endParaRPr lang="en-US" sz="36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520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the point?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1208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More details: Lee et al. The </a:t>
            </a: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Unified Logging Infrastructure for Data Analytics at </a:t>
            </a: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Twitter.</a:t>
            </a:r>
          </a:p>
          <a:p>
            <a:pPr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PVLDB, </a:t>
            </a: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5(12):1771-1780, 2012.</a:t>
            </a:r>
          </a:p>
        </p:txBody>
      </p:sp>
    </p:spTree>
    <p:extLst>
      <p:ext uri="{BB962C8B-B14F-4D97-AF65-F5344CB8AC3E}">
        <p14:creationId xmlns:p14="http://schemas.microsoft.com/office/powerpoint/2010/main" val="491681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 &gt;&gt; Pairs?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CPU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vs. RAM vs. disk vs.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pairs: sorting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shuffling data across the network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Size and complexity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each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pair: de/serialization overhead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Load imbalance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5028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a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lot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more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combining opportunities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aggregation at reduce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34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Stripes: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15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fewer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opportunities for combining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complex (slower) aggregation at reduce</a:t>
            </a:r>
          </a:p>
        </p:txBody>
      </p:sp>
    </p:spTree>
    <p:extLst>
      <p:ext uri="{BB962C8B-B14F-4D97-AF65-F5344CB8AC3E}">
        <p14:creationId xmlns:p14="http://schemas.microsoft.com/office/powerpoint/2010/main" val="10368950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16200"/>
            <a:ext cx="4889500" cy="7366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Relative Frequencies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estimate relative frequencies from counts?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do we want to do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do this with MapReduce?</a:t>
            </a:r>
          </a:p>
        </p:txBody>
      </p:sp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0" y="1504950"/>
            <a:ext cx="9144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f(B|A): “Stripes”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Easy!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24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One pass to compute (a, *)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Another pass to directly compute f(B|A)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Computing relative frequencies requires marginal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the marginal cannot be computed until you see all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Buffering is a bad idea!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could get the marginal count to arrive at the reducer first?</a:t>
            </a:r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Emit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(a, *) comes first (define sort order)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Hold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“Order Inversion”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design pattern: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advantage of sorted key order at reducer to sequence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the marginal counts to arrive at the reducer before the joint counts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optimization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</p:spTree>
    <p:extLst>
      <p:ext uri="{BB962C8B-B14F-4D97-AF65-F5344CB8AC3E}">
        <p14:creationId xmlns:p14="http://schemas.microsoft.com/office/powerpoint/2010/main" val="16048552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Algorithm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you express everything in terms of m, r, c, 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 want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sort value also?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594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E.g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.,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→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4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8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sorts input to reducers by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Values may be arbitrarily ordered</a:t>
            </a:r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Sorting: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53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 2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934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“Value-to-key conversion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” 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form composite intermediate key, (k, v</a:t>
            </a:r>
            <a:r>
              <a:rPr lang="en-US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the execution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framework do the sorting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Preserve state across multiple key-value pairs to handle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Anything else we need to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 1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 values in memory, then sort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Why is this a bad idea?</a:t>
            </a:r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Recap: Tools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 custom sort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1175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Issues and Tradeoffs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CPU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vs. RAM vs. disk vs.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pairs: sorting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shuffling data across the network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Size and complexity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each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pair: de/serialization overhead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imbalance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0184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Debugging at Scale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784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Real-world data is messy!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There’s no such thing as “consistent data”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Watch out for corner cases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Isolate unexpected behavior, bring local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9871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Works on small datasets, won’t scale… 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6815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Memory management issues (buffering and object creation)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Too much intermediate data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Mangled input records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MapReduce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061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49423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Programmer specifies four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functions: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96209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map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→ [&lt;k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reduce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[&lt;k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&gt;]</a:t>
            </a:r>
            <a:endParaRPr lang="en-US" sz="1800" b="0" kern="0" dirty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All values with the same key are sent to the same reducer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MapReduce: Recap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439656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partition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k', p)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→ 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0 ... p-1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Often a simple hash of the key, e.g., 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hash(k') mod n</a:t>
            </a:r>
            <a:endParaRPr lang="en-US" sz="2000" b="0" kern="0" dirty="0" smtClean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Divides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up key space for parallel reduce 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operations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</a:pPr>
            <a:endParaRPr lang="en-US" sz="2000" b="0" kern="0" dirty="0">
              <a:solidFill>
                <a:srgbClr val="000000"/>
              </a:solidFill>
              <a:latin typeface="Gill Sans"/>
              <a:cs typeface="Arial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combine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k', v')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→ &lt;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k', v'&gt;*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Mini-reducers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that run in memory after the map 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phase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Used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as an optimization to reduce network traffic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9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1020382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Shuffle and Sort:</a:t>
            </a:r>
            <a:r>
              <a:rPr lang="en-US" b="0" dirty="0">
                <a:solidFill>
                  <a:schemeClr val="bg2"/>
                </a:solidFill>
              </a:rPr>
              <a:t> aggregate values by keys</a:t>
            </a: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“Everything Else”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workers to map and reduce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tasks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“data distribution”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Moves processes to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synchronization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Gathers, sorts, and shuffles intermediate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errors and faults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worker failures and restarts</a:t>
            </a:r>
          </a:p>
        </p:txBody>
      </p:sp>
    </p:spTree>
    <p:extLst>
      <p:ext uri="{BB962C8B-B14F-4D97-AF65-F5344CB8AC3E}">
        <p14:creationId xmlns:p14="http://schemas.microsoft.com/office/powerpoint/2010/main" val="38863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48250</TotalTime>
  <Words>3272</Words>
  <Application>Microsoft Macintosh PowerPoint</Application>
  <PresentationFormat>On-screen Show (4:3)</PresentationFormat>
  <Paragraphs>661</Paragraphs>
  <Slides>55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Andale Mono</vt:lpstr>
      <vt:lpstr>Arial Black</vt:lpstr>
      <vt:lpstr>Gill Sans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8879</cp:revision>
  <cp:lastPrinted>2017-01-11T17:00:08Z</cp:lastPrinted>
  <dcterms:created xsi:type="dcterms:W3CDTF">2012-08-31T06:36:49Z</dcterms:created>
  <dcterms:modified xsi:type="dcterms:W3CDTF">2017-01-11T17:00:10Z</dcterms:modified>
  <cp:category/>
</cp:coreProperties>
</file>